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6F0B4-EBB8-4419-99F5-32D79B36BC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3A78A4-C6BB-45C7-9DBA-4AE2D90F2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2370F-0E6E-4872-B585-EE9CA1E44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A471E-6A5D-48BA-9C6B-E7A88AD31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6BD87-535C-481B-9CF4-D7C969FF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503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D645-A3EE-4065-B49B-C05DDA0BD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A1AD21-34A1-46D5-8C10-EB2C160B1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520C2-EA0C-4747-B674-3F00EF34E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1B732-E1C0-4C4A-A779-91A30500D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2C84D-D119-47A3-915B-1499EB33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48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F36C42-7ED6-4CA2-B7D9-F85C489CE3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31B393-0F00-4F01-A88C-7557610B8E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EFBEA-359B-4A19-848E-E5ECB0CEC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95D9F-837A-4D03-84F6-4FA3D5778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5F5F9-A2AE-4B26-9B0C-A60C32089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35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85FA0-A98F-4F63-974F-1C00ADE24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AE33F-8B6F-46F6-9507-B6C6ACA46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EC56B-301E-42AA-9D5E-8D374E2E9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55DAF-6B40-49DF-A011-473E7F34F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944A8-6560-4D93-92A9-F402A19A8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05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4256B-AA7E-4E70-8DC1-F670C39B0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69498-C3BF-4F2C-BAD5-F48CB5862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942CD-C393-4274-A45C-0989130F5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FD0F3-269E-47D6-AC3C-D40134506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3AA33-B7CE-4849-BF41-0115EEF54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89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B4C33-3144-475D-B95D-BA522A367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4F6E5-4CAF-43ED-BFA5-BDCC531215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7E6F4-0EB4-4677-A02A-754A530429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CD84D-A3D9-47D0-A02E-BA910EBBB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80FAD-4AED-4862-9DF2-4B71DFDF5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838F63-EDDB-4725-AACE-C0F4CF573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104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5F446-FD3A-467B-9252-C753B9EDF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CFAC33-8898-4157-BE74-911ACF5B4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D0B74-3F67-42A8-B36A-34015A1C48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CFA972-C3DC-4823-811B-5FA7FB0FCE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940D84-46B6-4FAF-8B26-1C592B7C8D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5888F2-4EEA-44EC-94C2-059FD846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C96FD2-93B6-4D70-A5E5-709311BFC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69682A-883F-4801-84FC-CA6060A69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2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B6F0C-A679-4203-B50E-1AB2A0CC0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DCFE1E-9D9F-43D2-8F86-0A83722A8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BAA3B3-DD24-465A-8D6C-F67FA83E7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C6439E-5A20-49D7-9BDD-500704E5B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38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67366-37F4-4BCC-9EEA-FC64D9215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9D8128-2137-4AB2-9F09-EC2ECA953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452B9-F7C9-4C30-B349-22A691952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0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39046-DE01-44B5-8456-F81FD2D07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5BFBA-E1DC-4C40-8604-CB33D657C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2CBE29-60BB-455B-B61F-3062AC74B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5D2DC9-90AF-4BD6-8BC9-F263FF4F9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D4B388-530A-47E2-8676-17B2F4068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4C55A2-A203-43D7-8E7E-354DC4105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068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53A79-83AA-49FA-91F5-86D8CEE7F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C91347-9EC2-48CD-820F-D2575973E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C84C7-0A36-4566-BF5A-2DF902117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BB5023-C0F3-41D7-A523-32FD27B6B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73818A-0E78-45F8-88BE-A66952B7E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80989-166E-4415-BF77-331C1BCBD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04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97CDE3-001C-4D25-940F-55A70F85E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833DF-9BDC-480B-B2E6-0B3AEB287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F84C2-2001-4EA4-BC77-D76CA8B732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11D6D-72F9-4412-9036-90A0D5F8A028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1DA47-7739-4431-982E-C1F0461C1B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C881C-11C9-40A8-88B3-01B52A2E26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DBEAE-E119-407D-9A68-6AF3E290B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705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2BDC7-DD83-45AF-866D-A0EB78CC64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SAE FD&amp;E Residual Stress Committee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AA1F78-86D2-4F32-87C1-9FFCD203D1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Fall 2019 Update</a:t>
            </a:r>
          </a:p>
          <a:p>
            <a:r>
              <a:rPr lang="en-US" dirty="0"/>
              <a:t>Casey Gales</a:t>
            </a:r>
          </a:p>
        </p:txBody>
      </p:sp>
    </p:spTree>
    <p:extLst>
      <p:ext uri="{BB962C8B-B14F-4D97-AF65-F5344CB8AC3E}">
        <p14:creationId xmlns:p14="http://schemas.microsoft.com/office/powerpoint/2010/main" val="3537983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E9C8F-A5EE-49E9-9267-962FC9138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A36 Monotonic Stress-Strain Data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3E88432-77D0-483F-BA5E-189A9B694F4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13399759"/>
              </p:ext>
            </p:extLst>
          </p:nvPr>
        </p:nvGraphicFramePr>
        <p:xfrm>
          <a:off x="172375" y="1825625"/>
          <a:ext cx="5731276" cy="3474720"/>
        </p:xfrm>
        <a:graphic>
          <a:graphicData uri="http://schemas.openxmlformats.org/drawingml/2006/table">
            <a:tbl>
              <a:tblPr/>
              <a:tblGrid>
                <a:gridCol w="700285">
                  <a:extLst>
                    <a:ext uri="{9D8B030D-6E8A-4147-A177-3AD203B41FA5}">
                      <a16:colId xmlns:a16="http://schemas.microsoft.com/office/drawing/2014/main" val="686374912"/>
                    </a:ext>
                  </a:extLst>
                </a:gridCol>
                <a:gridCol w="644998">
                  <a:extLst>
                    <a:ext uri="{9D8B030D-6E8A-4147-A177-3AD203B41FA5}">
                      <a16:colId xmlns:a16="http://schemas.microsoft.com/office/drawing/2014/main" val="1313849794"/>
                    </a:ext>
                  </a:extLst>
                </a:gridCol>
                <a:gridCol w="1031998">
                  <a:extLst>
                    <a:ext uri="{9D8B030D-6E8A-4147-A177-3AD203B41FA5}">
                      <a16:colId xmlns:a16="http://schemas.microsoft.com/office/drawing/2014/main" val="2927362535"/>
                    </a:ext>
                  </a:extLst>
                </a:gridCol>
                <a:gridCol w="571285">
                  <a:extLst>
                    <a:ext uri="{9D8B030D-6E8A-4147-A177-3AD203B41FA5}">
                      <a16:colId xmlns:a16="http://schemas.microsoft.com/office/drawing/2014/main" val="129405125"/>
                    </a:ext>
                  </a:extLst>
                </a:gridCol>
                <a:gridCol w="534428">
                  <a:extLst>
                    <a:ext uri="{9D8B030D-6E8A-4147-A177-3AD203B41FA5}">
                      <a16:colId xmlns:a16="http://schemas.microsoft.com/office/drawing/2014/main" val="4269881559"/>
                    </a:ext>
                  </a:extLst>
                </a:gridCol>
                <a:gridCol w="525213">
                  <a:extLst>
                    <a:ext uri="{9D8B030D-6E8A-4147-A177-3AD203B41FA5}">
                      <a16:colId xmlns:a16="http://schemas.microsoft.com/office/drawing/2014/main" val="3448638672"/>
                    </a:ext>
                  </a:extLst>
                </a:gridCol>
                <a:gridCol w="598928">
                  <a:extLst>
                    <a:ext uri="{9D8B030D-6E8A-4147-A177-3AD203B41FA5}">
                      <a16:colId xmlns:a16="http://schemas.microsoft.com/office/drawing/2014/main" val="553435975"/>
                    </a:ext>
                  </a:extLst>
                </a:gridCol>
                <a:gridCol w="589713">
                  <a:extLst>
                    <a:ext uri="{9D8B030D-6E8A-4147-A177-3AD203B41FA5}">
                      <a16:colId xmlns:a16="http://schemas.microsoft.com/office/drawing/2014/main" val="2319668974"/>
                    </a:ext>
                  </a:extLst>
                </a:gridCol>
                <a:gridCol w="534428">
                  <a:extLst>
                    <a:ext uri="{9D8B030D-6E8A-4147-A177-3AD203B41FA5}">
                      <a16:colId xmlns:a16="http://schemas.microsoft.com/office/drawing/2014/main" val="2958736895"/>
                    </a:ext>
                  </a:extLst>
                </a:gridCol>
              </a:tblGrid>
              <a:tr h="16764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998" marR="4998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FE4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Calculated Properties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291699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ID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Area Original</a:t>
                      </a:r>
                      <a:b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(Ao)</a:t>
                      </a:r>
                      <a:b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(mm^2)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Ultimate Load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(N)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Ultimate Stress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(MPa)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Yield Strength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(MPa)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Young's Modulus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(MPa)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Elongation, ∆L (mm) 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Elongation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(%)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Area Reduction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(%)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13247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F1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74.82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37205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497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271.4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205574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83627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F2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74.58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37143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498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273.6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196845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53808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F3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74.94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36726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490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264.7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206820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841266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F4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74.64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467044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F5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74.88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87793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F6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74.70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37918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R1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31.72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15602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492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254.3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203435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532321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R2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31.71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15688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495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264.7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203608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943134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R3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31.53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15499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492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303.8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208092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944097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R4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60016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R5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65436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R6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C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998" marR="4998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056789"/>
                  </a:ext>
                </a:extLst>
              </a:tr>
            </a:tbl>
          </a:graphicData>
        </a:graphic>
      </p:graphicFrame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844AEDA-20C5-446F-866E-13D34652D3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Tested ASTM E8 and ASTM E606</a:t>
            </a:r>
          </a:p>
          <a:p>
            <a:r>
              <a:rPr lang="en-US" dirty="0"/>
              <a:t>Results to be posted on website</a:t>
            </a:r>
          </a:p>
          <a:p>
            <a:r>
              <a:rPr lang="en-US" dirty="0"/>
              <a:t>3 samples of each are still available</a:t>
            </a:r>
          </a:p>
          <a:p>
            <a:r>
              <a:rPr lang="en-US" dirty="0"/>
              <a:t>Compact Crack Growth Specimen’s are planned by Dan L.</a:t>
            </a:r>
          </a:p>
        </p:txBody>
      </p:sp>
    </p:spTree>
    <p:extLst>
      <p:ext uri="{BB962C8B-B14F-4D97-AF65-F5344CB8AC3E}">
        <p14:creationId xmlns:p14="http://schemas.microsoft.com/office/powerpoint/2010/main" val="1309651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E5CC1-6285-4A2E-8A6E-A6DC4B7CF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Microscopy and Micro 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D2181-FD3B-4EE0-9E60-92968732FD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832627"/>
          </a:xfrm>
        </p:spPr>
        <p:txBody>
          <a:bodyPr>
            <a:normAutofit/>
          </a:bodyPr>
          <a:lstStyle/>
          <a:p>
            <a:r>
              <a:rPr lang="en-US" dirty="0"/>
              <a:t>Sent a section of weld to Dr. Goldak (and team)</a:t>
            </a:r>
          </a:p>
          <a:p>
            <a:r>
              <a:rPr lang="en-US" dirty="0"/>
              <a:t>Will perform microscopy of the HAZ</a:t>
            </a:r>
          </a:p>
          <a:p>
            <a:pPr lvl="1"/>
            <a:r>
              <a:rPr lang="en-US" dirty="0"/>
              <a:t>Assist with residual stress analysis</a:t>
            </a:r>
          </a:p>
          <a:p>
            <a:r>
              <a:rPr lang="en-US" dirty="0"/>
              <a:t>Potentially will perform micro CT of weld</a:t>
            </a:r>
          </a:p>
          <a:p>
            <a:pPr lvl="1"/>
            <a:r>
              <a:rPr lang="en-US" dirty="0"/>
              <a:t>Looking for funding</a:t>
            </a:r>
          </a:p>
          <a:p>
            <a:pPr lvl="1"/>
            <a:r>
              <a:rPr lang="en-US" dirty="0"/>
              <a:t>Looking for alternative sources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06DD85E-94C9-4C15-BAD2-FAEDC20473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1999226"/>
            <a:ext cx="5570316" cy="4177737"/>
          </a:xfrm>
        </p:spPr>
      </p:pic>
    </p:spTree>
    <p:extLst>
      <p:ext uri="{BB962C8B-B14F-4D97-AF65-F5344CB8AC3E}">
        <p14:creationId xmlns:p14="http://schemas.microsoft.com/office/powerpoint/2010/main" val="120127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1477C-8669-4EF7-BBA6-ACE0FA56E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of Measurement vs Predicted Residual Stress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2AD691E-33D6-4E9E-8BCA-BA9AA66C0E4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1151" y="1825625"/>
            <a:ext cx="6157404" cy="4423519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04E0A-CAB2-469A-A73E-57B034D65C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2540" y="1825625"/>
            <a:ext cx="4571260" cy="4351338"/>
          </a:xfrm>
        </p:spPr>
        <p:txBody>
          <a:bodyPr/>
          <a:lstStyle/>
          <a:p>
            <a:r>
              <a:rPr lang="en-US" dirty="0"/>
              <a:t>Improvement to the measured data</a:t>
            </a:r>
          </a:p>
          <a:p>
            <a:pPr lvl="1"/>
            <a:r>
              <a:rPr lang="en-US" dirty="0"/>
              <a:t>Corrected for D</a:t>
            </a:r>
            <a:r>
              <a:rPr lang="en-US" baseline="-25000" dirty="0"/>
              <a:t>0</a:t>
            </a:r>
            <a:r>
              <a:rPr lang="en-US" dirty="0"/>
              <a:t> changes through thickness</a:t>
            </a:r>
          </a:p>
          <a:p>
            <a:r>
              <a:rPr lang="en-US" dirty="0"/>
              <a:t>ProtoXRD provided D</a:t>
            </a:r>
            <a:r>
              <a:rPr lang="en-US" baseline="-25000" dirty="0"/>
              <a:t>0</a:t>
            </a:r>
            <a:r>
              <a:rPr lang="en-US" dirty="0"/>
              <a:t> vs thickness</a:t>
            </a:r>
          </a:p>
          <a:p>
            <a:pPr lvl="1"/>
            <a:r>
              <a:rPr lang="en-US" dirty="0"/>
              <a:t>Hauk’s Method</a:t>
            </a:r>
          </a:p>
          <a:p>
            <a:pPr lvl="1"/>
            <a:r>
              <a:rPr lang="en-US" dirty="0"/>
              <a:t>D-Perpendicular</a:t>
            </a:r>
          </a:p>
          <a:p>
            <a:pPr lvl="1"/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method in process</a:t>
            </a:r>
          </a:p>
        </p:txBody>
      </p:sp>
    </p:spTree>
    <p:extLst>
      <p:ext uri="{BB962C8B-B14F-4D97-AF65-F5344CB8AC3E}">
        <p14:creationId xmlns:p14="http://schemas.microsoft.com/office/powerpoint/2010/main" val="1343732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028BF2-8EF1-4F74-BCF4-BB4D898FB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	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DF6C-333B-4A7F-B270-657E8AED7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Correct measured residual stresses with D</a:t>
            </a:r>
            <a:r>
              <a:rPr lang="en-US" baseline="-25000" dirty="0"/>
              <a:t>0</a:t>
            </a:r>
            <a:r>
              <a:rPr lang="en-US" dirty="0"/>
              <a:t> versus depth data</a:t>
            </a:r>
          </a:p>
          <a:p>
            <a:pPr lvl="1"/>
            <a:r>
              <a:rPr lang="en-US" dirty="0"/>
              <a:t>Work with Thomas G. from NIST for Neutron Data</a:t>
            </a:r>
          </a:p>
          <a:p>
            <a:pPr lvl="1"/>
            <a:r>
              <a:rPr lang="en-US" dirty="0"/>
              <a:t>Work with Justin/APS for EDD data</a:t>
            </a:r>
          </a:p>
          <a:p>
            <a:r>
              <a:rPr lang="en-US" dirty="0"/>
              <a:t>Dr. Goldak [and team] to provide updated residual stress prediction</a:t>
            </a:r>
          </a:p>
          <a:p>
            <a:r>
              <a:rPr lang="en-US" dirty="0"/>
              <a:t>Fatigue testing samples with modified residual stress</a:t>
            </a:r>
          </a:p>
          <a:p>
            <a:pPr lvl="1"/>
            <a:r>
              <a:rPr lang="en-US" dirty="0"/>
              <a:t>Relieved and Compressive</a:t>
            </a:r>
          </a:p>
          <a:p>
            <a:pPr lvl="1"/>
            <a:r>
              <a:rPr lang="en-US" dirty="0"/>
              <a:t>Predictive work to support testing- Dan L.</a:t>
            </a:r>
          </a:p>
        </p:txBody>
      </p:sp>
    </p:spTree>
    <p:extLst>
      <p:ext uri="{BB962C8B-B14F-4D97-AF65-F5344CB8AC3E}">
        <p14:creationId xmlns:p14="http://schemas.microsoft.com/office/powerpoint/2010/main" val="2576802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B17C436-A107-40BB-968B-8EAD3756F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320" y="283191"/>
            <a:ext cx="8675360" cy="629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97869"/>
      </p:ext>
    </p:extLst>
  </p:cSld>
  <p:clrMapOvr>
    <a:masterClrMapping/>
  </p:clrMapOvr>
</p:sld>
</file>

<file path=ppt/theme/theme1.xml><?xml version="1.0" encoding="utf-8"?>
<a:theme xmlns:a="http://schemas.openxmlformats.org/drawingml/2006/main" name="JohnDeere_BY">
  <a:themeElements>
    <a:clrScheme name="John Deere Black and Yellow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000000"/>
      </a:accent1>
      <a:accent2>
        <a:srgbClr val="FFDE00"/>
      </a:accent2>
      <a:accent3>
        <a:srgbClr val="333333"/>
      </a:accent3>
      <a:accent4>
        <a:srgbClr val="FFF173"/>
      </a:accent4>
      <a:accent5>
        <a:srgbClr val="666666"/>
      </a:accent5>
      <a:accent6>
        <a:srgbClr val="FFFAD0"/>
      </a:accent6>
      <a:hlink>
        <a:srgbClr val="367C2B"/>
      </a:hlink>
      <a:folHlink>
        <a:srgbClr val="666666"/>
      </a:folHlink>
    </a:clrScheme>
    <a:fontScheme name="John Deer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JohnDeere_BY</Template>
  <TotalTime>60</TotalTime>
  <Words>245</Words>
  <Application>Microsoft Office PowerPoint</Application>
  <PresentationFormat>Widescreen</PresentationFormat>
  <Paragraphs>150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Verdana</vt:lpstr>
      <vt:lpstr>JohnDeere_BY</vt:lpstr>
      <vt:lpstr>SAE FD&amp;E Residual Stress Committee </vt:lpstr>
      <vt:lpstr>A36 Monotonic Stress-Strain Data </vt:lpstr>
      <vt:lpstr>Microscopy and Micro CT</vt:lpstr>
      <vt:lpstr>Correlation of Measurement vs Predicted Residual Stress </vt:lpstr>
      <vt:lpstr>Future Work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SAE FD&amp;E Residual Stress Committee</dc:title>
  <dc:creator>Gales Casey E</dc:creator>
  <cp:lastModifiedBy>Gales Casey E</cp:lastModifiedBy>
  <cp:revision>11</cp:revision>
  <dcterms:created xsi:type="dcterms:W3CDTF">2019-10-22T17:51:45Z</dcterms:created>
  <dcterms:modified xsi:type="dcterms:W3CDTF">2019-10-22T18:52:25Z</dcterms:modified>
</cp:coreProperties>
</file>